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305" r:id="rId5"/>
    <p:sldId id="287" r:id="rId6"/>
    <p:sldId id="256" r:id="rId7"/>
    <p:sldId id="290" r:id="rId8"/>
    <p:sldId id="291" r:id="rId9"/>
    <p:sldId id="292" r:id="rId10"/>
    <p:sldId id="306" r:id="rId11"/>
    <p:sldId id="289" r:id="rId12"/>
    <p:sldId id="293" r:id="rId13"/>
    <p:sldId id="294" r:id="rId14"/>
    <p:sldId id="295" r:id="rId15"/>
    <p:sldId id="296" r:id="rId16"/>
    <p:sldId id="297" r:id="rId17"/>
    <p:sldId id="298" r:id="rId18"/>
    <p:sldId id="307" r:id="rId19"/>
    <p:sldId id="299" r:id="rId20"/>
    <p:sldId id="300" r:id="rId21"/>
    <p:sldId id="301" r:id="rId22"/>
    <p:sldId id="302" r:id="rId23"/>
    <p:sldId id="303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350"/>
    <a:srgbClr val="0C4360"/>
    <a:srgbClr val="1B6872"/>
    <a:srgbClr val="63B7C6"/>
    <a:srgbClr val="002136"/>
    <a:srgbClr val="0C75AC"/>
    <a:srgbClr val="002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62FF6B6-4F8A-40F7-B5F4-FC3996824D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10A999-F365-48DF-976A-0517FE0454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5457B-CDAE-4DEB-AEC8-C82DE2312E37}" type="datetimeFigureOut">
              <a:rPr lang="en-US" smtClean="0"/>
              <a:t>2/25/2025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35C90-ADBF-4B9E-BE88-E1C8F83EB4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506A01-6D0A-45EF-A584-05A3361D66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1430A-4AA4-45C8-AC23-CD6B61C41A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00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B78EA-28CE-41D8-9043-90E391E5F567}" type="datetimeFigureOut">
              <a:rPr lang="en-US" noProof="0" smtClean="0"/>
              <a:t>2/25/2025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4D747-9380-41EE-9946-EC9EC0CA5D1E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2772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CA15AFD-4983-47DD-9ED0-D3B27E5A096F}"/>
              </a:ext>
            </a:extLst>
          </p:cNvPr>
          <p:cNvGrpSpPr/>
          <p:nvPr userDrawn="1"/>
        </p:nvGrpSpPr>
        <p:grpSpPr>
          <a:xfrm>
            <a:off x="-1604709" y="-3756"/>
            <a:ext cx="13796710" cy="6861756"/>
            <a:chOff x="-1604709" y="-3756"/>
            <a:chExt cx="13796710" cy="686175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222D5E2-E9B4-4180-98B8-4E514C9ADB28}"/>
                </a:ext>
              </a:extLst>
            </p:cNvPr>
            <p:cNvGrpSpPr/>
            <p:nvPr/>
          </p:nvGrpSpPr>
          <p:grpSpPr>
            <a:xfrm>
              <a:off x="-16298" y="0"/>
              <a:ext cx="12208299" cy="6858000"/>
              <a:chOff x="-16298" y="0"/>
              <a:chExt cx="12208299" cy="6858000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41E10E1E-5268-4F03-BA64-07E19DE26739}"/>
                  </a:ext>
                </a:extLst>
              </p:cNvPr>
              <p:cNvSpPr/>
              <p:nvPr/>
            </p:nvSpPr>
            <p:spPr>
              <a:xfrm flipH="1">
                <a:off x="-16297" y="0"/>
                <a:ext cx="12208298" cy="6858000"/>
              </a:xfrm>
              <a:custGeom>
                <a:avLst/>
                <a:gdLst>
                  <a:gd name="connsiteX0" fmla="*/ 8574289 w 12208298"/>
                  <a:gd name="connsiteY0" fmla="*/ 0 h 6858000"/>
                  <a:gd name="connsiteX1" fmla="*/ 0 w 12208298"/>
                  <a:gd name="connsiteY1" fmla="*/ 0 h 6858000"/>
                  <a:gd name="connsiteX2" fmla="*/ 0 w 12208298"/>
                  <a:gd name="connsiteY2" fmla="*/ 6858000 h 6858000"/>
                  <a:gd name="connsiteX3" fmla="*/ 532109 w 12208298"/>
                  <a:gd name="connsiteY3" fmla="*/ 6858000 h 6858000"/>
                  <a:gd name="connsiteX4" fmla="*/ 11495317 w 12208298"/>
                  <a:gd name="connsiteY4" fmla="*/ 6858000 h 6858000"/>
                  <a:gd name="connsiteX5" fmla="*/ 12208298 w 12208298"/>
                  <a:gd name="connsiteY5" fmla="*/ 6858000 h 6858000"/>
                  <a:gd name="connsiteX6" fmla="*/ 12208298 w 12208298"/>
                  <a:gd name="connsiteY6" fmla="*/ 3146781 h 6858000"/>
                  <a:gd name="connsiteX7" fmla="*/ 10353284 w 12208298"/>
                  <a:gd name="connsiteY7" fmla="*/ 1291767 h 6858000"/>
                  <a:gd name="connsiteX8" fmla="*/ 9866056 w 12208298"/>
                  <a:gd name="connsiteY8" fmla="*/ 1291767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08298" h="6858000">
                    <a:moveTo>
                      <a:pt x="8574289" y="0"/>
                    </a:moveTo>
                    <a:lnTo>
                      <a:pt x="0" y="0"/>
                    </a:lnTo>
                    <a:lnTo>
                      <a:pt x="0" y="6858000"/>
                    </a:lnTo>
                    <a:lnTo>
                      <a:pt x="532109" y="6858000"/>
                    </a:lnTo>
                    <a:lnTo>
                      <a:pt x="11495317" y="6858000"/>
                    </a:lnTo>
                    <a:lnTo>
                      <a:pt x="12208298" y="6858000"/>
                    </a:lnTo>
                    <a:lnTo>
                      <a:pt x="12208298" y="3146781"/>
                    </a:lnTo>
                    <a:lnTo>
                      <a:pt x="10353284" y="1291767"/>
                    </a:lnTo>
                    <a:lnTo>
                      <a:pt x="9866056" y="1291767"/>
                    </a:lnTo>
                    <a:close/>
                  </a:path>
                </a:pathLst>
              </a:custGeom>
              <a:solidFill>
                <a:schemeClr val="accent2">
                  <a:alpha val="7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B989C45D-BDFF-418F-BE79-03FF70015770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pattFill prst="wdDnDiag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7" name="Right Triangle 16">
                <a:extLst>
                  <a:ext uri="{FF2B5EF4-FFF2-40B4-BE49-F238E27FC236}">
                    <a16:creationId xmlns:a16="http://schemas.microsoft.com/office/drawing/2014/main" id="{8DCD5806-2A2F-4ABF-8057-245681C498E6}"/>
                  </a:ext>
                </a:extLst>
              </p:cNvPr>
              <p:cNvSpPr/>
              <p:nvPr/>
            </p:nvSpPr>
            <p:spPr>
              <a:xfrm rot="16200000" flipH="1" flipV="1">
                <a:off x="24625" y="-4746"/>
                <a:ext cx="2819399" cy="2828891"/>
              </a:xfrm>
              <a:prstGeom prst="rt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8" name="Right Triangle 17">
                <a:extLst>
                  <a:ext uri="{FF2B5EF4-FFF2-40B4-BE49-F238E27FC236}">
                    <a16:creationId xmlns:a16="http://schemas.microsoft.com/office/drawing/2014/main" id="{3A93038F-E9E4-4FFD-B3DF-28DB7C2C1490}"/>
                  </a:ext>
                </a:extLst>
              </p:cNvPr>
              <p:cNvSpPr/>
              <p:nvPr/>
            </p:nvSpPr>
            <p:spPr>
              <a:xfrm rot="16200000" flipH="1" flipV="1">
                <a:off x="4418" y="-4422"/>
                <a:ext cx="2627088" cy="2635933"/>
              </a:xfrm>
              <a:prstGeom prst="rtTriangle">
                <a:avLst/>
              </a:prstGeom>
              <a:pattFill prst="dkHorz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9" name="Right Triangle 18">
                <a:extLst>
                  <a:ext uri="{FF2B5EF4-FFF2-40B4-BE49-F238E27FC236}">
                    <a16:creationId xmlns:a16="http://schemas.microsoft.com/office/drawing/2014/main" id="{5DEA1E02-BBD0-4AE3-AF22-433B90272178}"/>
                  </a:ext>
                </a:extLst>
              </p:cNvPr>
              <p:cNvSpPr/>
              <p:nvPr/>
            </p:nvSpPr>
            <p:spPr>
              <a:xfrm rot="16200000" flipH="1" flipV="1">
                <a:off x="-12263" y="-4034"/>
                <a:ext cx="2397087" cy="2405158"/>
              </a:xfrm>
              <a:prstGeom prst="rtTriangle">
                <a:avLst/>
              </a:prstGeom>
              <a:solidFill>
                <a:schemeClr val="accent2">
                  <a:alpha val="4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0027A677-9ACB-4264-B148-4806678FB83F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E3AAB79D-382D-4A95-965E-526B6A681DA7}"/>
                </a:ext>
              </a:extLst>
            </p:cNvPr>
            <p:cNvSpPr/>
            <p:nvPr/>
          </p:nvSpPr>
          <p:spPr>
            <a:xfrm rot="18900000" flipH="1">
              <a:off x="-1604709" y="1397837"/>
              <a:ext cx="3211378" cy="3211378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0A22127-2B4A-4B15-B0A9-F019A30347A1}"/>
                </a:ext>
              </a:extLst>
            </p:cNvPr>
            <p:cNvSpPr/>
            <p:nvPr/>
          </p:nvSpPr>
          <p:spPr>
            <a:xfrm rot="18900000">
              <a:off x="-861777" y="-3756"/>
              <a:ext cx="2676646" cy="1356876"/>
            </a:xfrm>
            <a:custGeom>
              <a:avLst/>
              <a:gdLst>
                <a:gd name="connsiteX0" fmla="*/ 1319770 w 2676646"/>
                <a:gd name="connsiteY0" fmla="*/ 0 h 1356876"/>
                <a:gd name="connsiteX1" fmla="*/ 2676646 w 2676646"/>
                <a:gd name="connsiteY1" fmla="*/ 1356876 h 1356876"/>
                <a:gd name="connsiteX2" fmla="*/ 0 w 2676646"/>
                <a:gd name="connsiteY2" fmla="*/ 1356876 h 1356876"/>
                <a:gd name="connsiteX3" fmla="*/ 0 w 2676646"/>
                <a:gd name="connsiteY3" fmla="*/ 1319770 h 1356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76646" h="1356876">
                  <a:moveTo>
                    <a:pt x="1319770" y="0"/>
                  </a:moveTo>
                  <a:lnTo>
                    <a:pt x="2676646" y="1356876"/>
                  </a:lnTo>
                  <a:lnTo>
                    <a:pt x="0" y="1356876"/>
                  </a:lnTo>
                  <a:lnTo>
                    <a:pt x="0" y="1319770"/>
                  </a:lnTo>
                  <a:close/>
                </a:path>
              </a:pathLst>
            </a:custGeom>
            <a:pattFill prst="wdUpDiag">
              <a:fgClr>
                <a:schemeClr val="accent2"/>
              </a:fgClr>
              <a:bgClr>
                <a:schemeClr val="accent1"/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11" name="Freeform: Shape 12">
              <a:extLst>
                <a:ext uri="{FF2B5EF4-FFF2-40B4-BE49-F238E27FC236}">
                  <a16:creationId xmlns:a16="http://schemas.microsoft.com/office/drawing/2014/main" id="{F04D9FDC-1B67-4254-9535-CD32E81F0C3E}"/>
                </a:ext>
              </a:extLst>
            </p:cNvPr>
            <p:cNvSpPr/>
            <p:nvPr/>
          </p:nvSpPr>
          <p:spPr>
            <a:xfrm rot="13500000">
              <a:off x="-1226102" y="1737462"/>
              <a:ext cx="2416016" cy="2416016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A86C4EA-4CF8-4531-845D-4FCB1E2F7422}"/>
                </a:ext>
              </a:extLst>
            </p:cNvPr>
            <p:cNvGrpSpPr/>
            <p:nvPr/>
          </p:nvGrpSpPr>
          <p:grpSpPr>
            <a:xfrm>
              <a:off x="-760406" y="4672937"/>
              <a:ext cx="1520812" cy="1520812"/>
              <a:chOff x="-1604709" y="3012880"/>
              <a:chExt cx="3211378" cy="3211378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1101B195-C112-4D20-8D19-4D22479B150D}"/>
                  </a:ext>
                </a:extLst>
              </p:cNvPr>
              <p:cNvSpPr/>
              <p:nvPr/>
            </p:nvSpPr>
            <p:spPr>
              <a:xfrm rot="18900000" flipH="1">
                <a:off x="-1604709" y="3012880"/>
                <a:ext cx="3211378" cy="3211378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4" name="Freeform: Shape 12">
                <a:extLst>
                  <a:ext uri="{FF2B5EF4-FFF2-40B4-BE49-F238E27FC236}">
                    <a16:creationId xmlns:a16="http://schemas.microsoft.com/office/drawing/2014/main" id="{CA755F1F-9955-4CBB-8F34-F7801CA44CE7}"/>
                  </a:ext>
                </a:extLst>
              </p:cNvPr>
              <p:cNvSpPr/>
              <p:nvPr/>
            </p:nvSpPr>
            <p:spPr>
              <a:xfrm rot="13500000">
                <a:off x="-1226102" y="3352505"/>
                <a:ext cx="2416016" cy="2416016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pattFill prst="wdDnDiag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accent2">
                    <a:lumMod val="50000"/>
                  </a:schemeClr>
                </a:bgClr>
              </a:patt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61488" y="2395728"/>
            <a:ext cx="7077456" cy="1243584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6600" b="1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2DEF0-A0B0-4CFE-B67D-A9D75E236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488" y="3721608"/>
            <a:ext cx="7077456" cy="86868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GB" sz="1800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3695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796BFF-6E5F-4DE7-B193-F501FC094D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3365" y="1517715"/>
            <a:ext cx="5184437" cy="4659248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78622754-CA4D-4C27-A37F-B26E7B4C9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4163" y="1517715"/>
            <a:ext cx="5184437" cy="465924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9597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ategor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6D00E6B4-1CBE-404E-B943-5F1832320C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8212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CD59BFD-62BE-4E33-92A5-B84A2A9A8D3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2230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60DC5978-55B8-421D-91B4-29F8210A7B2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66248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BE3FB8C3-2C7E-4C59-8BD5-53FA2772DB5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10266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FD8FA9DA-C36B-4889-B88F-28B5829E53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954283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9894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Text Placeholder 22">
            <a:extLst>
              <a:ext uri="{FF2B5EF4-FFF2-40B4-BE49-F238E27FC236}">
                <a16:creationId xmlns:a16="http://schemas.microsoft.com/office/drawing/2014/main" id="{05F72315-51A9-431C-B80A-45E4FB1D6BD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63912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8" name="Text Placeholder 22">
            <a:extLst>
              <a:ext uri="{FF2B5EF4-FFF2-40B4-BE49-F238E27FC236}">
                <a16:creationId xmlns:a16="http://schemas.microsoft.com/office/drawing/2014/main" id="{883D1F0C-34F1-46E1-B178-E4AB82B1463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07930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9" name="Text Placeholder 22">
            <a:extLst>
              <a:ext uri="{FF2B5EF4-FFF2-40B4-BE49-F238E27FC236}">
                <a16:creationId xmlns:a16="http://schemas.microsoft.com/office/drawing/2014/main" id="{7202A849-DF14-40E7-B38D-1185F72603E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451948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0" name="Text Placeholder 22">
            <a:extLst>
              <a:ext uri="{FF2B5EF4-FFF2-40B4-BE49-F238E27FC236}">
                <a16:creationId xmlns:a16="http://schemas.microsoft.com/office/drawing/2014/main" id="{CCFC1ADF-AC11-4CCD-AC2D-478B6FFEA5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695965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4CB326-DA0E-488E-B236-7017E8438FBB}"/>
              </a:ext>
            </a:extLst>
          </p:cNvPr>
          <p:cNvCxnSpPr/>
          <p:nvPr userDrawn="1"/>
        </p:nvCxnSpPr>
        <p:spPr>
          <a:xfrm>
            <a:off x="1242354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366B533-7212-4A36-9CE2-D6302E721F8F}"/>
              </a:ext>
            </a:extLst>
          </p:cNvPr>
          <p:cNvCxnSpPr/>
          <p:nvPr userDrawn="1"/>
        </p:nvCxnSpPr>
        <p:spPr>
          <a:xfrm>
            <a:off x="3486372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D7474CD-E230-4E14-8274-5E20F673F401}"/>
              </a:ext>
            </a:extLst>
          </p:cNvPr>
          <p:cNvCxnSpPr/>
          <p:nvPr userDrawn="1"/>
        </p:nvCxnSpPr>
        <p:spPr>
          <a:xfrm>
            <a:off x="5730390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BF71FCE-6F39-4D2F-82BE-7D9F1D2ED59F}"/>
              </a:ext>
            </a:extLst>
          </p:cNvPr>
          <p:cNvCxnSpPr/>
          <p:nvPr userDrawn="1"/>
        </p:nvCxnSpPr>
        <p:spPr>
          <a:xfrm>
            <a:off x="7974408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E97AC7A-17D9-4F42-9DD0-94FE4FC6BF19}"/>
              </a:ext>
            </a:extLst>
          </p:cNvPr>
          <p:cNvCxnSpPr/>
          <p:nvPr userDrawn="1"/>
        </p:nvCxnSpPr>
        <p:spPr>
          <a:xfrm>
            <a:off x="10218425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6266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3 Sec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642D3CE0-C3B4-4F3F-A650-AB452B3AD4B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4169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7" name="Text Placeholder 22">
            <a:extLst>
              <a:ext uri="{FF2B5EF4-FFF2-40B4-BE49-F238E27FC236}">
                <a16:creationId xmlns:a16="http://schemas.microsoft.com/office/drawing/2014/main" id="{DBED2BB0-CDAD-40EE-8B35-C66DF45EE29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4624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4745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94020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486826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30B3A574-7940-4E35-857E-5CA35A59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10087" y="1444649"/>
            <a:ext cx="7548513" cy="457907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0650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015C605-1D30-48BC-A0D6-3B11AF56C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290" y="1444649"/>
            <a:ext cx="7694310" cy="4579079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2989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4494CD2-CCDD-0248-96F8-741002C44255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07077B00-C1EE-7241-B441-7814F92A7EDF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0" name="Freeform: Shape 17">
            <a:extLst>
              <a:ext uri="{FF2B5EF4-FFF2-40B4-BE49-F238E27FC236}">
                <a16:creationId xmlns:a16="http://schemas.microsoft.com/office/drawing/2014/main" id="{3A1AEBC4-637E-F64C-9192-69AC4BB26D0C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669A7039-C54C-8E46-9A8B-DDB2547D989C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Freeform: Shape 7">
            <a:extLst>
              <a:ext uri="{FF2B5EF4-FFF2-40B4-BE49-F238E27FC236}">
                <a16:creationId xmlns:a16="http://schemas.microsoft.com/office/drawing/2014/main" id="{4F173B32-87BB-9A40-8C91-4C1EED2B7ABF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AC87F4E-12B5-1B42-AFD2-4DB39B7645C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25" name="Freeform: Shape 15">
              <a:extLst>
                <a:ext uri="{FF2B5EF4-FFF2-40B4-BE49-F238E27FC236}">
                  <a16:creationId xmlns:a16="http://schemas.microsoft.com/office/drawing/2014/main" id="{03DD8765-59DF-A045-ADB5-E39FAEE153A0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6" name="Freeform: Shape 16">
              <a:extLst>
                <a:ext uri="{FF2B5EF4-FFF2-40B4-BE49-F238E27FC236}">
                  <a16:creationId xmlns:a16="http://schemas.microsoft.com/office/drawing/2014/main" id="{B34B796C-A407-7B4D-B4F0-E58A44FE8DB4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0" name="Freeform: Shape 23">
            <a:extLst>
              <a:ext uri="{FF2B5EF4-FFF2-40B4-BE49-F238E27FC236}">
                <a16:creationId xmlns:a16="http://schemas.microsoft.com/office/drawing/2014/main" id="{CBE3FDC9-67CB-FA42-B127-A36BFF4678BB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1" name="Slide Number Placeholder 4">
            <a:extLst>
              <a:ext uri="{FF2B5EF4-FFF2-40B4-BE49-F238E27FC236}">
                <a16:creationId xmlns:a16="http://schemas.microsoft.com/office/drawing/2014/main" id="{1E902BFF-CA8F-D745-A819-A7BB38B3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72304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A7FF9D7-8545-4547-AC77-A0421EEB9B99}"/>
              </a:ext>
            </a:extLst>
          </p:cNvPr>
          <p:cNvGrpSpPr/>
          <p:nvPr userDrawn="1"/>
        </p:nvGrpSpPr>
        <p:grpSpPr>
          <a:xfrm>
            <a:off x="0" y="0"/>
            <a:ext cx="6881966" cy="6858876"/>
            <a:chOff x="-5321" y="1096"/>
            <a:chExt cx="5924073" cy="5904197"/>
          </a:xfrm>
        </p:grpSpPr>
        <p:sp>
          <p:nvSpPr>
            <p:cNvPr id="17" name="Right Triangle 16">
              <a:extLst>
                <a:ext uri="{FF2B5EF4-FFF2-40B4-BE49-F238E27FC236}">
                  <a16:creationId xmlns:a16="http://schemas.microsoft.com/office/drawing/2014/main" id="{8DCD5806-2A2F-4ABF-8057-245681C498E6}"/>
                </a:ext>
              </a:extLst>
            </p:cNvPr>
            <p:cNvSpPr/>
            <p:nvPr userDrawn="1"/>
          </p:nvSpPr>
          <p:spPr>
            <a:xfrm rot="16200000" flipH="1" flipV="1">
              <a:off x="4618" y="-8842"/>
              <a:ext cx="5904196" cy="5924073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3A93038F-E9E4-4FFD-B3DF-28DB7C2C1490}"/>
                </a:ext>
              </a:extLst>
            </p:cNvPr>
            <p:cNvSpPr/>
            <p:nvPr userDrawn="1"/>
          </p:nvSpPr>
          <p:spPr>
            <a:xfrm rot="16200000" flipH="1" flipV="1">
              <a:off x="3941" y="-8164"/>
              <a:ext cx="5501471" cy="5519993"/>
            </a:xfrm>
            <a:prstGeom prst="rtTriangle">
              <a:avLst/>
            </a:prstGeom>
            <a:pattFill prst="dkHorz">
              <a:fgClr>
                <a:schemeClr val="accent1"/>
              </a:fgClr>
              <a:bgClr>
                <a:schemeClr val="accent2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5DEA1E02-BBD0-4AE3-AF22-433B90272178}"/>
                </a:ext>
              </a:extLst>
            </p:cNvPr>
            <p:cNvSpPr/>
            <p:nvPr userDrawn="1"/>
          </p:nvSpPr>
          <p:spPr>
            <a:xfrm rot="16200000" flipH="1" flipV="1">
              <a:off x="3131" y="-7355"/>
              <a:ext cx="5019818" cy="5036720"/>
            </a:xfrm>
            <a:prstGeom prst="rtTriangl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5217242" y="2807208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363861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360242" y="3429000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024DCDB-C6BF-455E-AAB8-EAF9DAB302A1}"/>
              </a:ext>
            </a:extLst>
          </p:cNvPr>
          <p:cNvSpPr/>
          <p:nvPr userDrawn="1"/>
        </p:nvSpPr>
        <p:spPr>
          <a:xfrm rot="13500000">
            <a:off x="-729899" y="-1215856"/>
            <a:ext cx="6043521" cy="8427077"/>
          </a:xfrm>
          <a:custGeom>
            <a:avLst/>
            <a:gdLst>
              <a:gd name="connsiteX0" fmla="*/ 6043521 w 6043521"/>
              <a:gd name="connsiteY0" fmla="*/ 4267535 h 8427077"/>
              <a:gd name="connsiteX1" fmla="*/ 1883979 w 6043521"/>
              <a:gd name="connsiteY1" fmla="*/ 8427077 h 8427077"/>
              <a:gd name="connsiteX2" fmla="*/ 0 w 6043521"/>
              <a:gd name="connsiteY2" fmla="*/ 8427077 h 8427077"/>
              <a:gd name="connsiteX3" fmla="*/ 0 w 6043521"/>
              <a:gd name="connsiteY3" fmla="*/ 1775986 h 8427077"/>
              <a:gd name="connsiteX4" fmla="*/ 1775985 w 6043521"/>
              <a:gd name="connsiteY4" fmla="*/ 0 h 842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8427077">
                <a:moveTo>
                  <a:pt x="6043521" y="4267535"/>
                </a:moveTo>
                <a:lnTo>
                  <a:pt x="1883979" y="8427077"/>
                </a:lnTo>
                <a:lnTo>
                  <a:pt x="0" y="8427077"/>
                </a:lnTo>
                <a:lnTo>
                  <a:pt x="0" y="1775986"/>
                </a:lnTo>
                <a:lnTo>
                  <a:pt x="177598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6AFB47A-5D51-4F9C-B01B-977CE5E3C093}"/>
              </a:ext>
            </a:extLst>
          </p:cNvPr>
          <p:cNvSpPr/>
          <p:nvPr userDrawn="1"/>
        </p:nvSpPr>
        <p:spPr>
          <a:xfrm rot="13500000">
            <a:off x="-1145231" y="-2123853"/>
            <a:ext cx="6043521" cy="9008880"/>
          </a:xfrm>
          <a:custGeom>
            <a:avLst/>
            <a:gdLst>
              <a:gd name="connsiteX0" fmla="*/ 6043521 w 6043521"/>
              <a:gd name="connsiteY0" fmla="*/ 4849338 h 9008880"/>
              <a:gd name="connsiteX1" fmla="*/ 1883979 w 6043521"/>
              <a:gd name="connsiteY1" fmla="*/ 9008880 h 9008880"/>
              <a:gd name="connsiteX2" fmla="*/ 0 w 6043521"/>
              <a:gd name="connsiteY2" fmla="*/ 9008880 h 9008880"/>
              <a:gd name="connsiteX3" fmla="*/ 0 w 6043521"/>
              <a:gd name="connsiteY3" fmla="*/ 1194182 h 9008880"/>
              <a:gd name="connsiteX4" fmla="*/ 1194182 w 6043521"/>
              <a:gd name="connsiteY4" fmla="*/ 0 h 9008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9008880">
                <a:moveTo>
                  <a:pt x="6043521" y="4849338"/>
                </a:moveTo>
                <a:lnTo>
                  <a:pt x="1883979" y="9008880"/>
                </a:lnTo>
                <a:lnTo>
                  <a:pt x="0" y="9008880"/>
                </a:lnTo>
                <a:lnTo>
                  <a:pt x="0" y="1194182"/>
                </a:lnTo>
                <a:lnTo>
                  <a:pt x="1194182" y="0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6997A4FF-7390-4173-8ACD-6CF7145AACEC}"/>
              </a:ext>
            </a:extLst>
          </p:cNvPr>
          <p:cNvSpPr/>
          <p:nvPr userDrawn="1"/>
        </p:nvSpPr>
        <p:spPr>
          <a:xfrm rot="18900000" flipH="1">
            <a:off x="-2681153" y="-465959"/>
            <a:ext cx="8639119" cy="5739762"/>
          </a:xfrm>
          <a:custGeom>
            <a:avLst/>
            <a:gdLst>
              <a:gd name="connsiteX0" fmla="*/ 3789781 w 8639119"/>
              <a:gd name="connsiteY0" fmla="*/ 0 h 5739762"/>
              <a:gd name="connsiteX1" fmla="*/ 0 w 8639119"/>
              <a:gd name="connsiteY1" fmla="*/ 3789782 h 5739762"/>
              <a:gd name="connsiteX2" fmla="*/ 0 w 8639119"/>
              <a:gd name="connsiteY2" fmla="*/ 5739761 h 5739762"/>
              <a:gd name="connsiteX3" fmla="*/ 7748695 w 8639119"/>
              <a:gd name="connsiteY3" fmla="*/ 5739762 h 5739762"/>
              <a:gd name="connsiteX4" fmla="*/ 8639119 w 8639119"/>
              <a:gd name="connsiteY4" fmla="*/ 4849338 h 573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9119" h="5739762">
                <a:moveTo>
                  <a:pt x="3789781" y="0"/>
                </a:moveTo>
                <a:lnTo>
                  <a:pt x="0" y="3789782"/>
                </a:lnTo>
                <a:lnTo>
                  <a:pt x="0" y="5739761"/>
                </a:lnTo>
                <a:lnTo>
                  <a:pt x="7748695" y="5739762"/>
                </a:lnTo>
                <a:lnTo>
                  <a:pt x="8639119" y="4849338"/>
                </a:lnTo>
                <a:close/>
              </a:path>
            </a:pathLst>
          </a:custGeom>
          <a:solidFill>
            <a:schemeClr val="accent1">
              <a:lumMod val="50000"/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1851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2838D16-809E-4EB1-8C0C-0E63D813911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C43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1FEB333-94B4-4E53-9019-D584810903BB}"/>
              </a:ext>
            </a:extLst>
          </p:cNvPr>
          <p:cNvSpPr/>
          <p:nvPr userDrawn="1"/>
        </p:nvSpPr>
        <p:spPr>
          <a:xfrm>
            <a:off x="0" y="0"/>
            <a:ext cx="12192000" cy="6862745"/>
          </a:xfrm>
          <a:custGeom>
            <a:avLst/>
            <a:gdLst>
              <a:gd name="connsiteX0" fmla="*/ 0 w 12192000"/>
              <a:gd name="connsiteY0" fmla="*/ 0 h 6849743"/>
              <a:gd name="connsiteX1" fmla="*/ 7554712 w 12192000"/>
              <a:gd name="connsiteY1" fmla="*/ 0 h 6849743"/>
              <a:gd name="connsiteX2" fmla="*/ 10266645 w 12192000"/>
              <a:gd name="connsiteY2" fmla="*/ 2711934 h 6849743"/>
              <a:gd name="connsiteX3" fmla="*/ 11289529 w 12192000"/>
              <a:gd name="connsiteY3" fmla="*/ 2711934 h 6849743"/>
              <a:gd name="connsiteX4" fmla="*/ 12191999 w 12192000"/>
              <a:gd name="connsiteY4" fmla="*/ 3614404 h 6849743"/>
              <a:gd name="connsiteX5" fmla="*/ 12192000 w 12192000"/>
              <a:gd name="connsiteY5" fmla="*/ 6849743 h 6849743"/>
              <a:gd name="connsiteX6" fmla="*/ 0 w 12192000"/>
              <a:gd name="connsiteY6" fmla="*/ 6849743 h 684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49743">
                <a:moveTo>
                  <a:pt x="0" y="0"/>
                </a:moveTo>
                <a:lnTo>
                  <a:pt x="7554712" y="0"/>
                </a:lnTo>
                <a:lnTo>
                  <a:pt x="10266645" y="2711934"/>
                </a:lnTo>
                <a:lnTo>
                  <a:pt x="11289529" y="2711934"/>
                </a:lnTo>
                <a:lnTo>
                  <a:pt x="12191999" y="3614404"/>
                </a:lnTo>
                <a:lnTo>
                  <a:pt x="12192000" y="6849743"/>
                </a:lnTo>
                <a:lnTo>
                  <a:pt x="0" y="6849743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9B9489-0CD9-4DB7-AC82-6E7867F91403}"/>
              </a:ext>
            </a:extLst>
          </p:cNvPr>
          <p:cNvSpPr/>
          <p:nvPr userDrawn="1"/>
        </p:nvSpPr>
        <p:spPr>
          <a:xfrm rot="16200000" flipV="1">
            <a:off x="2626805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A55D1C76-C591-4FA5-9780-87AB6B37C0FA}"/>
              </a:ext>
            </a:extLst>
          </p:cNvPr>
          <p:cNvSpPr/>
          <p:nvPr userDrawn="1"/>
        </p:nvSpPr>
        <p:spPr>
          <a:xfrm rot="5400000" flipV="1">
            <a:off x="5851010" y="-10649"/>
            <a:ext cx="6326154" cy="6347453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7DC1D12-670F-4235-8791-FA8C2B330871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569CF-FDAC-47C4-A0F5-296F7117C398}"/>
              </a:ext>
            </a:extLst>
          </p:cNvPr>
          <p:cNvSpPr/>
          <p:nvPr userDrawn="1"/>
        </p:nvSpPr>
        <p:spPr>
          <a:xfrm rot="2700000">
            <a:off x="9668984" y="1404392"/>
            <a:ext cx="4406148" cy="5299239"/>
          </a:xfrm>
          <a:custGeom>
            <a:avLst/>
            <a:gdLst>
              <a:gd name="connsiteX0" fmla="*/ 0 w 4406148"/>
              <a:gd name="connsiteY0" fmla="*/ 0 h 5299239"/>
              <a:gd name="connsiteX1" fmla="*/ 4406148 w 4406148"/>
              <a:gd name="connsiteY1" fmla="*/ 4406147 h 5299239"/>
              <a:gd name="connsiteX2" fmla="*/ 3513056 w 4406148"/>
              <a:gd name="connsiteY2" fmla="*/ 5299239 h 5299239"/>
              <a:gd name="connsiteX3" fmla="*/ 1 w 4406148"/>
              <a:gd name="connsiteY3" fmla="*/ 5299239 h 5299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148" h="5299239">
                <a:moveTo>
                  <a:pt x="0" y="0"/>
                </a:moveTo>
                <a:lnTo>
                  <a:pt x="4406148" y="4406147"/>
                </a:lnTo>
                <a:lnTo>
                  <a:pt x="3513056" y="5299239"/>
                </a:lnTo>
                <a:lnTo>
                  <a:pt x="1" y="529923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68D0C72-2B2C-4C85-A091-157853C71784}"/>
              </a:ext>
            </a:extLst>
          </p:cNvPr>
          <p:cNvSpPr/>
          <p:nvPr userDrawn="1"/>
        </p:nvSpPr>
        <p:spPr>
          <a:xfrm rot="8100000" flipH="1">
            <a:off x="9583575" y="1088097"/>
            <a:ext cx="5072180" cy="4843502"/>
          </a:xfrm>
          <a:custGeom>
            <a:avLst/>
            <a:gdLst>
              <a:gd name="connsiteX0" fmla="*/ 5072180 w 5072180"/>
              <a:gd name="connsiteY0" fmla="*/ 4843501 h 4843502"/>
              <a:gd name="connsiteX1" fmla="*/ 228679 w 5072180"/>
              <a:gd name="connsiteY1" fmla="*/ 0 h 4843502"/>
              <a:gd name="connsiteX2" fmla="*/ 1 w 5072180"/>
              <a:gd name="connsiteY2" fmla="*/ 228678 h 4843502"/>
              <a:gd name="connsiteX3" fmla="*/ 0 w 5072180"/>
              <a:gd name="connsiteY3" fmla="*/ 4843502 h 484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2180" h="4843502">
                <a:moveTo>
                  <a:pt x="5072180" y="4843501"/>
                </a:moveTo>
                <a:lnTo>
                  <a:pt x="228679" y="0"/>
                </a:lnTo>
                <a:lnTo>
                  <a:pt x="1" y="228678"/>
                </a:lnTo>
                <a:lnTo>
                  <a:pt x="0" y="4843502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E25334A-5FE3-4DDA-8D32-4796CCFCAA74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8818DF1-D7FD-4C0F-875D-7A07E8F75C06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F9BB384-9E14-4CEA-82C1-21837229D3EF}"/>
              </a:ext>
            </a:extLst>
          </p:cNvPr>
          <p:cNvGrpSpPr/>
          <p:nvPr userDrawn="1"/>
        </p:nvGrpSpPr>
        <p:grpSpPr>
          <a:xfrm rot="16200000">
            <a:off x="431651" y="-917359"/>
            <a:ext cx="1532001" cy="1826463"/>
            <a:chOff x="10800164" y="7142066"/>
            <a:chExt cx="2775293" cy="3308724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862A81A-959D-4EAB-90ED-DB20759BB397}"/>
                </a:ext>
              </a:extLst>
            </p:cNvPr>
            <p:cNvSpPr/>
            <p:nvPr/>
          </p:nvSpPr>
          <p:spPr>
            <a:xfrm rot="2700000">
              <a:off x="10800164" y="7675497"/>
              <a:ext cx="2775293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AB9E28C-9422-42BD-AECE-29B44B5D63E2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772239B-C46D-4458-BB4B-DDB12FAB0172}"/>
              </a:ext>
            </a:extLst>
          </p:cNvPr>
          <p:cNvGrpSpPr/>
          <p:nvPr userDrawn="1"/>
        </p:nvGrpSpPr>
        <p:grpSpPr>
          <a:xfrm rot="16200000">
            <a:off x="1992859" y="-497210"/>
            <a:ext cx="818398" cy="986162"/>
            <a:chOff x="10945855" y="7317026"/>
            <a:chExt cx="2483924" cy="2993104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C8A2A1A-1FB9-4CA1-B74E-B293187E51AA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2B18BA-6B43-40FA-A23B-D894D6AB468B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22" name="Slide Number Placeholder 4">
            <a:extLst>
              <a:ext uri="{FF2B5EF4-FFF2-40B4-BE49-F238E27FC236}">
                <a16:creationId xmlns:a16="http://schemas.microsoft.com/office/drawing/2014/main" id="{0F332671-6296-47C8-BF26-B2D962F5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7772A652-7229-2B42-B87B-298C31D6F0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</p:spTree>
    <p:extLst>
      <p:ext uri="{BB962C8B-B14F-4D97-AF65-F5344CB8AC3E}">
        <p14:creationId xmlns:p14="http://schemas.microsoft.com/office/powerpoint/2010/main" val="167519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lt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9318B2B-E019-4078-9EF0-C9D6281AE31B}"/>
              </a:ext>
            </a:extLst>
          </p:cNvPr>
          <p:cNvGrpSpPr/>
          <p:nvPr userDrawn="1"/>
        </p:nvGrpSpPr>
        <p:grpSpPr>
          <a:xfrm>
            <a:off x="9776075" y="2057401"/>
            <a:ext cx="4413559" cy="3934444"/>
            <a:chOff x="9222437" y="1088097"/>
            <a:chExt cx="5433318" cy="4843502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3E625C0-9656-421F-861F-67C8F93362ED}"/>
                </a:ext>
              </a:extLst>
            </p:cNvPr>
            <p:cNvSpPr/>
            <p:nvPr/>
          </p:nvSpPr>
          <p:spPr>
            <a:xfrm rot="2700000">
              <a:off x="9668983" y="1078460"/>
              <a:ext cx="4406148" cy="5299239"/>
            </a:xfrm>
            <a:custGeom>
              <a:avLst/>
              <a:gdLst>
                <a:gd name="connsiteX0" fmla="*/ 0 w 4406148"/>
                <a:gd name="connsiteY0" fmla="*/ 0 h 5299239"/>
                <a:gd name="connsiteX1" fmla="*/ 4406148 w 4406148"/>
                <a:gd name="connsiteY1" fmla="*/ 4406147 h 5299239"/>
                <a:gd name="connsiteX2" fmla="*/ 3513056 w 4406148"/>
                <a:gd name="connsiteY2" fmla="*/ 5299239 h 5299239"/>
                <a:gd name="connsiteX3" fmla="*/ 1 w 4406148"/>
                <a:gd name="connsiteY3" fmla="*/ 5299239 h 529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6148" h="5299239">
                  <a:moveTo>
                    <a:pt x="0" y="0"/>
                  </a:moveTo>
                  <a:lnTo>
                    <a:pt x="4406148" y="4406147"/>
                  </a:lnTo>
                  <a:lnTo>
                    <a:pt x="3513056" y="5299239"/>
                  </a:lnTo>
                  <a:lnTo>
                    <a:pt x="1" y="529923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9F8E490-C6E3-4D00-866F-CD85DD88996E}"/>
                </a:ext>
              </a:extLst>
            </p:cNvPr>
            <p:cNvSpPr/>
            <p:nvPr/>
          </p:nvSpPr>
          <p:spPr>
            <a:xfrm rot="8100000" flipH="1">
              <a:off x="9583575" y="1088097"/>
              <a:ext cx="5072180" cy="4843502"/>
            </a:xfrm>
            <a:custGeom>
              <a:avLst/>
              <a:gdLst>
                <a:gd name="connsiteX0" fmla="*/ 5072180 w 5072180"/>
                <a:gd name="connsiteY0" fmla="*/ 4843501 h 4843502"/>
                <a:gd name="connsiteX1" fmla="*/ 228679 w 5072180"/>
                <a:gd name="connsiteY1" fmla="*/ 0 h 4843502"/>
                <a:gd name="connsiteX2" fmla="*/ 1 w 5072180"/>
                <a:gd name="connsiteY2" fmla="*/ 228678 h 4843502"/>
                <a:gd name="connsiteX3" fmla="*/ 0 w 5072180"/>
                <a:gd name="connsiteY3" fmla="*/ 4843502 h 4843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2180" h="4843502">
                  <a:moveTo>
                    <a:pt x="5072180" y="4843501"/>
                  </a:moveTo>
                  <a:lnTo>
                    <a:pt x="228679" y="0"/>
                  </a:lnTo>
                  <a:lnTo>
                    <a:pt x="1" y="228678"/>
                  </a:lnTo>
                  <a:lnTo>
                    <a:pt x="0" y="4843502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</p:grp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E8F5B31-1523-46AE-9455-C33DFC1BDDE0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D17048F-C2E1-4775-BC32-50BD6219F89D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AB002AA-4848-49C8-A834-036F860C79A3}"/>
              </a:ext>
            </a:extLst>
          </p:cNvPr>
          <p:cNvGrpSpPr/>
          <p:nvPr userDrawn="1"/>
        </p:nvGrpSpPr>
        <p:grpSpPr>
          <a:xfrm rot="16200000" flipH="1">
            <a:off x="9913705" y="6257994"/>
            <a:ext cx="1052473" cy="1209445"/>
            <a:chOff x="10800165" y="7142066"/>
            <a:chExt cx="2775293" cy="3189215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4B187A8-7F8D-469D-A03B-4F835A5746DE}"/>
                </a:ext>
              </a:extLst>
            </p:cNvPr>
            <p:cNvSpPr/>
            <p:nvPr/>
          </p:nvSpPr>
          <p:spPr>
            <a:xfrm rot="2700000">
              <a:off x="10800166" y="7555988"/>
              <a:ext cx="2775292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3D871D1-A11A-48FB-82A8-8D61AB5CB85C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35" name="Slide Number Placeholder 4">
            <a:extLst>
              <a:ext uri="{FF2B5EF4-FFF2-40B4-BE49-F238E27FC236}">
                <a16:creationId xmlns:a16="http://schemas.microsoft.com/office/drawing/2014/main" id="{6F73F836-940E-4B65-A29C-D0869263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1147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CB4C115-EFF9-405C-98BE-F4077B9730D0}"/>
              </a:ext>
            </a:extLst>
          </p:cNvPr>
          <p:cNvSpPr/>
          <p:nvPr userDrawn="1"/>
        </p:nvSpPr>
        <p:spPr>
          <a:xfrm>
            <a:off x="533399" y="914400"/>
            <a:ext cx="1944914" cy="194491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>
            <a:solidFill>
              <a:schemeClr val="accent1">
                <a:alpha val="5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9A300DD-BB54-44ED-A7E4-01CD41EC930F}"/>
              </a:ext>
            </a:extLst>
          </p:cNvPr>
          <p:cNvSpPr txBox="1">
            <a:spLocks/>
          </p:cNvSpPr>
          <p:nvPr userDrawn="1"/>
        </p:nvSpPr>
        <p:spPr>
          <a:xfrm>
            <a:off x="956993" y="923305"/>
            <a:ext cx="1005115" cy="28593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3600" b="0" i="0" kern="120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8400" noProof="0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“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399" y="3200400"/>
            <a:ext cx="7551057" cy="285931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defRPr lang="en-GB" sz="3200" b="0" i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Quote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A4E6C1FF-5925-42B3-B7F9-0A0031BD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5316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3618670-D1E4-466C-BDB5-FC890AC314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718300" cy="409324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457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7370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0C167E-2626-40DB-AACF-D02543E29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09700" y="1749570"/>
            <a:ext cx="9372600" cy="33588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474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11215235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6708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FA80A70-18DE-4DB9-9982-BA75BE54C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3"/>
            <a:ext cx="5157787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2801C0EF-C078-44B0-AD01-4850E9A65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0812" y="1681163"/>
            <a:ext cx="5157788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7C9DED91-45F6-4308-A085-1EFACA64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500" y="2505075"/>
            <a:ext cx="5157787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" name="Content Placeholder 5">
            <a:extLst>
              <a:ext uri="{FF2B5EF4-FFF2-40B4-BE49-F238E27FC236}">
                <a16:creationId xmlns:a16="http://schemas.microsoft.com/office/drawing/2014/main" id="{0574B5E7-B666-439B-9278-67BE1EA6EB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5412" y="2505075"/>
            <a:ext cx="5183188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916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1B0E15-6FC5-434E-8780-B186D9DB0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0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7B128-34F3-405C-B601-8BAFDB434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820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A7754-E8C7-438B-922D-9027C6CF5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2500" y="6356350"/>
            <a:ext cx="66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3D6C4-4840-40CC-AC84-17E24B3B7BDE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DDDB7D-9189-9548-A2B9-81DC62C3C1A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096D8877-6B4A-4540-8927-767DD7401718}"/>
              </a:ext>
            </a:extLst>
          </p:cNvPr>
          <p:cNvSpPr/>
          <p:nvPr userDrawn="1"/>
        </p:nvSpPr>
        <p:spPr>
          <a:xfrm>
            <a:off x="0" y="1"/>
            <a:ext cx="12192001" cy="6857999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17">
            <a:extLst>
              <a:ext uri="{FF2B5EF4-FFF2-40B4-BE49-F238E27FC236}">
                <a16:creationId xmlns:a16="http://schemas.microsoft.com/office/drawing/2014/main" id="{5AF2E123-FE0F-8541-8E36-5030C450AA7E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E5519D99-3B68-924A-9CD0-14B911711CA8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7">
            <a:extLst>
              <a:ext uri="{FF2B5EF4-FFF2-40B4-BE49-F238E27FC236}">
                <a16:creationId xmlns:a16="http://schemas.microsoft.com/office/drawing/2014/main" id="{A09E21A9-FBEF-144C-A152-FE484F3C55C1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0C7F2CB-A8CE-1545-A08D-93592C4BAEEA}"/>
              </a:ext>
            </a:extLst>
          </p:cNvPr>
          <p:cNvSpPr txBox="1">
            <a:spLocks/>
          </p:cNvSpPr>
          <p:nvPr userDrawn="1"/>
        </p:nvSpPr>
        <p:spPr>
          <a:xfrm>
            <a:off x="444500" y="542925"/>
            <a:ext cx="11214100" cy="5355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1" kern="1200" spc="-70" baseline="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r>
              <a:rPr lang="en-US" noProof="0" dirty="0">
                <a:latin typeface="+mj-lt"/>
              </a:rPr>
              <a:t>Click to edit Master title style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068FCE4-1B47-3C4B-B091-013120A97D0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3" name="Freeform: Shape 15">
              <a:extLst>
                <a:ext uri="{FF2B5EF4-FFF2-40B4-BE49-F238E27FC236}">
                  <a16:creationId xmlns:a16="http://schemas.microsoft.com/office/drawing/2014/main" id="{FEC3FDE7-F27E-5E4E-8752-287CAB7792D4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4" name="Freeform: Shape 16">
              <a:extLst>
                <a:ext uri="{FF2B5EF4-FFF2-40B4-BE49-F238E27FC236}">
                  <a16:creationId xmlns:a16="http://schemas.microsoft.com/office/drawing/2014/main" id="{81C902DB-0D21-5044-82B6-9E7A70A1BF62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E1E08A0-195D-694F-947B-986A76FBB93E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6" name="Rectangle: Single Corner Snipped 18">
              <a:extLst>
                <a:ext uri="{FF2B5EF4-FFF2-40B4-BE49-F238E27FC236}">
                  <a16:creationId xmlns:a16="http://schemas.microsoft.com/office/drawing/2014/main" id="{ED5DFFCD-1EE3-E64E-B51F-BD7D72413E0B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chemeClr val="accent5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17" name="Rectangle: Single Corner Snipped 2">
              <a:extLst>
                <a:ext uri="{FF2B5EF4-FFF2-40B4-BE49-F238E27FC236}">
                  <a16:creationId xmlns:a16="http://schemas.microsoft.com/office/drawing/2014/main" id="{C12DB3CA-8E64-AA43-BFBE-A2CA9A816DBE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18" name="Freeform: Shape 23">
            <a:extLst>
              <a:ext uri="{FF2B5EF4-FFF2-40B4-BE49-F238E27FC236}">
                <a16:creationId xmlns:a16="http://schemas.microsoft.com/office/drawing/2014/main" id="{A587DEFD-D470-4142-8E0D-A71DDB147C92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7D9BF857-7910-734D-A217-5E3344220AA2}"/>
              </a:ext>
            </a:extLst>
          </p:cNvPr>
          <p:cNvSpPr txBox="1">
            <a:spLocks/>
          </p:cNvSpPr>
          <p:nvPr userDrawn="1"/>
        </p:nvSpPr>
        <p:spPr>
          <a:xfrm>
            <a:off x="11252200" y="6315075"/>
            <a:ext cx="4064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Trade Gothic LT Pro" panose="020B05030403030200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6609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66" r:id="rId4"/>
    <p:sldLayoutId id="2147483654" r:id="rId5"/>
    <p:sldLayoutId id="2147483661" r:id="rId6"/>
    <p:sldLayoutId id="2147483677" r:id="rId7"/>
    <p:sldLayoutId id="2147483674" r:id="rId8"/>
    <p:sldLayoutId id="2147483665" r:id="rId9"/>
    <p:sldLayoutId id="2147483673" r:id="rId10"/>
    <p:sldLayoutId id="2147483662" r:id="rId11"/>
    <p:sldLayoutId id="2147483663" r:id="rId12"/>
    <p:sldLayoutId id="2147483664" r:id="rId13"/>
    <p:sldLayoutId id="2147483675" r:id="rId14"/>
    <p:sldLayoutId id="2147483676" r:id="rId15"/>
    <p:sldLayoutId id="2147483672" r:id="rId16"/>
    <p:sldLayoutId id="2147483667" r:id="rId17"/>
    <p:sldLayoutId id="2147483668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pos="7344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D8AD6B-3308-65D4-80D8-4DFF33446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A606-E894-A69D-96A1-FCBEF059F4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61487" y="1252677"/>
            <a:ext cx="7823200" cy="1768630"/>
          </a:xfrm>
        </p:spPr>
        <p:txBody>
          <a:bodyPr/>
          <a:lstStyle/>
          <a:p>
            <a:r>
              <a:rPr lang="en-US" sz="4800" dirty="0"/>
              <a:t>Tips for Writing Technical Definitions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D3F268-3F5A-7E61-320E-5A15BA5C83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05552" y="4075402"/>
            <a:ext cx="7579135" cy="14148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Trebuchet MS" panose="020B0603020202020204" pitchFamily="34" charset="0"/>
              </a:rPr>
              <a:t>   ASHRAE </a:t>
            </a:r>
            <a:r>
              <a:rPr lang="en-US" sz="3400" dirty="0">
                <a:latin typeface="Trebuchet MS" panose="020B0603020202020204" pitchFamily="34" charset="0"/>
              </a:rPr>
              <a:t>TC 1.6, Terminology</a:t>
            </a:r>
          </a:p>
        </p:txBody>
      </p:sp>
    </p:spTree>
    <p:extLst>
      <p:ext uri="{BB962C8B-B14F-4D97-AF65-F5344CB8AC3E}">
        <p14:creationId xmlns:p14="http://schemas.microsoft.com/office/powerpoint/2010/main" val="195456432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197DB-DA0C-4574-2379-1E50A72E30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48906" y="576164"/>
            <a:ext cx="5569712" cy="910891"/>
          </a:xfrm>
        </p:spPr>
        <p:txBody>
          <a:bodyPr/>
          <a:lstStyle/>
          <a:p>
            <a:r>
              <a:rPr lang="en-CA" sz="4800" dirty="0"/>
              <a:t>Consequence #3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938A11-1A6F-3BB2-16D1-9A5712DE87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58649" y="1995054"/>
            <a:ext cx="8497641" cy="4286782"/>
          </a:xfrm>
        </p:spPr>
        <p:txBody>
          <a:bodyPr>
            <a:normAutofit/>
          </a:bodyPr>
          <a:lstStyle/>
          <a:p>
            <a:r>
              <a:rPr lang="en-US" sz="3000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A definition should only say what something is. There are things that should </a:t>
            </a:r>
            <a:r>
              <a:rPr lang="en-US" sz="30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not</a:t>
            </a:r>
            <a:r>
              <a:rPr lang="en-US" sz="3000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 be included in a definition: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rebuchet MS" panose="020B0603020202020204" pitchFamily="34" charset="0"/>
              </a:rPr>
              <a:t>Details of how to measure the term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rebuchet MS" panose="020B0603020202020204" pitchFamily="34" charset="0"/>
              </a:rPr>
              <a:t>Details of how to calculate the term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rebuchet MS" panose="020B0603020202020204" pitchFamily="34" charset="0"/>
              </a:rPr>
              <a:t>Units in which the term is expressed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rebuchet MS" panose="020B0603020202020204" pitchFamily="34" charset="0"/>
              </a:rPr>
              <a:t>References to other parts of the document</a:t>
            </a:r>
          </a:p>
          <a:p>
            <a:r>
              <a:rPr lang="en-US" sz="2400" dirty="0">
                <a:latin typeface="Trebuchet MS" panose="020B0603020202020204" pitchFamily="34" charset="0"/>
              </a:rPr>
              <a:t>(These facts belong in a Note appended to the definition, or in the document text)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92027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E4FB1-648D-3509-9E43-B10555C3C9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9197" y="484909"/>
            <a:ext cx="4276621" cy="929363"/>
          </a:xfrm>
        </p:spPr>
        <p:txBody>
          <a:bodyPr/>
          <a:lstStyle/>
          <a:p>
            <a:r>
              <a:rPr lang="en-CA" sz="4800" dirty="0"/>
              <a:t>Example #3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AEACDB-5B08-E10A-2A96-2E4270E824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98431" y="2059064"/>
            <a:ext cx="9079533" cy="4120064"/>
          </a:xfrm>
        </p:spPr>
        <p:txBody>
          <a:bodyPr>
            <a:normAutofit fontScale="92500" lnSpcReduction="10000"/>
          </a:bodyPr>
          <a:lstStyle/>
          <a:p>
            <a:r>
              <a:rPr lang="en-GB" sz="2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particle counter sizing accuracy: </a:t>
            </a:r>
            <a:r>
              <a:rPr lang="en-CA" sz="28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the sizing accuracy Ɛ(x) is determined by the function </a:t>
            </a:r>
          </a:p>
          <a:p>
            <a:r>
              <a:rPr lang="en-CA" sz="28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Ɛ(x) = (</a:t>
            </a:r>
            <a:r>
              <a:rPr lang="en-CA" sz="2800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MS Mincho" panose="02020609040205080304" pitchFamily="49" charset="-128"/>
              </a:rPr>
              <a:t>x</a:t>
            </a:r>
            <a:r>
              <a:rPr lang="en-CA" sz="2800" baseline="-25000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MS Mincho" panose="02020609040205080304" pitchFamily="49" charset="-128"/>
              </a:rPr>
              <a:t>measured</a:t>
            </a:r>
            <a:r>
              <a:rPr lang="en-CA" sz="28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 – </a:t>
            </a:r>
            <a:r>
              <a:rPr lang="en-CA" sz="2800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MS Mincho" panose="02020609040205080304" pitchFamily="49" charset="-128"/>
              </a:rPr>
              <a:t>x</a:t>
            </a:r>
            <a:r>
              <a:rPr lang="en-CA" sz="2800" baseline="-25000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MS Mincho" panose="02020609040205080304" pitchFamily="49" charset="-128"/>
              </a:rPr>
              <a:t>reference</a:t>
            </a:r>
            <a:r>
              <a:rPr lang="en-CA" sz="28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).100/</a:t>
            </a:r>
            <a:r>
              <a:rPr lang="en-CA" sz="28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MS Mincho" panose="02020609040205080304" pitchFamily="49" charset="-128"/>
              </a:rPr>
              <a:t> </a:t>
            </a:r>
            <a:r>
              <a:rPr lang="en-CA" sz="2800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MS Mincho" panose="02020609040205080304" pitchFamily="49" charset="-128"/>
              </a:rPr>
              <a:t>x</a:t>
            </a:r>
            <a:r>
              <a:rPr lang="en-CA" sz="2800" baseline="-25000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MS Mincho" panose="02020609040205080304" pitchFamily="49" charset="-128"/>
              </a:rPr>
              <a:t>reference</a:t>
            </a:r>
            <a:endParaRPr lang="en-CA" sz="2800" baseline="-25000" dirty="0">
              <a:effectLst/>
              <a:latin typeface="Trebuchet MS" panose="020B0603020202020204" pitchFamily="34" charset="0"/>
              <a:ea typeface="MS Mincho" panose="02020609040205080304" pitchFamily="49" charset="-128"/>
            </a:endParaRPr>
          </a:p>
          <a:p>
            <a:endParaRPr lang="en-CA" sz="2800" baseline="-25000" dirty="0">
              <a:solidFill>
                <a:srgbClr val="FF0000"/>
              </a:solidFill>
              <a:latin typeface="Trebuchet MS" panose="020B0603020202020204" pitchFamily="34" charset="0"/>
              <a:ea typeface="MS Mincho" panose="02020609040205080304" pitchFamily="49" charset="-128"/>
            </a:endParaRPr>
          </a:p>
          <a:p>
            <a:pPr>
              <a:lnSpc>
                <a:spcPct val="100000"/>
              </a:lnSpc>
            </a:pPr>
            <a:r>
              <a:rPr lang="en-GB" sz="2800" b="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definition which does not contain variables or equations can easily be created : </a:t>
            </a:r>
          </a:p>
          <a:p>
            <a:pPr>
              <a:lnSpc>
                <a:spcPct val="100000"/>
              </a:lnSpc>
            </a:pPr>
            <a:r>
              <a:rPr lang="en-GB" sz="2800" b="1" dirty="0">
                <a:solidFill>
                  <a:srgbClr val="00B05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particle counter sizing accuracy: </a:t>
            </a:r>
            <a:r>
              <a:rPr lang="en-GB" sz="2800" b="0" dirty="0">
                <a:solidFill>
                  <a:srgbClr val="00B05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measure of the ability of an instrument to correctly determine the size of a reference particle of known size</a:t>
            </a:r>
            <a:endParaRPr lang="en-CA" sz="2800" b="1" dirty="0">
              <a:solidFill>
                <a:srgbClr val="00B050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CA" sz="2800" b="1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59635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2F296-5DE1-B54F-4BFB-FE6309F382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2978" y="1995054"/>
            <a:ext cx="6742732" cy="2357583"/>
          </a:xfrm>
        </p:spPr>
        <p:txBody>
          <a:bodyPr/>
          <a:lstStyle/>
          <a:p>
            <a:r>
              <a:rPr lang="en-CA" sz="4800" dirty="0"/>
              <a:t>There are other important points to consider ……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3E9008-A0A2-7C0B-FD5A-1A5BC5919D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6361" y="6954335"/>
            <a:ext cx="7077456" cy="868680"/>
          </a:xfrm>
        </p:spPr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52591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649C4-F41B-C35E-120D-0350E41898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09124" y="908673"/>
            <a:ext cx="4295094" cy="957072"/>
          </a:xfrm>
        </p:spPr>
        <p:txBody>
          <a:bodyPr/>
          <a:lstStyle/>
          <a:p>
            <a:r>
              <a:rPr lang="en-CA" sz="4800" dirty="0"/>
              <a:t>Point #4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ACCF3E-B1BC-1EBE-C771-72F250EF62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64961" y="3564589"/>
            <a:ext cx="7583239" cy="1958756"/>
          </a:xfrm>
        </p:spPr>
        <p:txBody>
          <a:bodyPr>
            <a:normAutofit/>
          </a:bodyPr>
          <a:lstStyle/>
          <a:p>
            <a:r>
              <a:rPr lang="en-US" sz="3600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The term should be as unique as possible to avoid confusion</a:t>
            </a:r>
            <a:endParaRPr lang="en-CA" sz="36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119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EE945-A66C-F02C-B897-3D20103C08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67743" y="631583"/>
            <a:ext cx="4027239" cy="868680"/>
          </a:xfrm>
        </p:spPr>
        <p:txBody>
          <a:bodyPr/>
          <a:lstStyle/>
          <a:p>
            <a:r>
              <a:rPr lang="en-CA" sz="4800" dirty="0"/>
              <a:t>Example #4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122EC0-9761-7886-1197-0A830726CF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5997" y="2329549"/>
            <a:ext cx="9310440" cy="3775688"/>
          </a:xfrm>
        </p:spPr>
        <p:txBody>
          <a:bodyPr>
            <a:normAutofit lnSpcReduction="10000"/>
          </a:bodyPr>
          <a:lstStyle/>
          <a:p>
            <a:r>
              <a:rPr lang="en-CA" sz="2800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For a long time ASHRAE’s filter community used “</a:t>
            </a:r>
            <a:r>
              <a:rPr lang="en-CA" sz="2800" b="1" dirty="0">
                <a:solidFill>
                  <a:schemeClr val="accent2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efficiency</a:t>
            </a:r>
            <a:r>
              <a:rPr lang="en-CA" sz="2800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” to define the performance of products. Many of ASHRAE’s other technological areas also express performance in terms of efficiency. Therefore, it is necessary to add a qualifier to avoid confusion. Since filters and other air cleaners are designed to remove contaminants from air, the term used for their performance has now been changed to </a:t>
            </a:r>
            <a:r>
              <a:rPr lang="en-US" sz="2800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“</a:t>
            </a:r>
            <a:r>
              <a:rPr lang="en-US" sz="2800" b="1" dirty="0">
                <a:solidFill>
                  <a:schemeClr val="accent2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removal efficiency</a:t>
            </a:r>
            <a:r>
              <a:rPr lang="en-US" sz="2800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”</a:t>
            </a:r>
            <a:endParaRPr lang="en-CA" sz="28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177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D65A3-2E6B-69F7-895A-5C2B4FABB9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4928" y="843280"/>
            <a:ext cx="5071872" cy="868680"/>
          </a:xfrm>
        </p:spPr>
        <p:txBody>
          <a:bodyPr/>
          <a:lstStyle/>
          <a:p>
            <a:r>
              <a:rPr lang="en-CA" sz="4800" dirty="0"/>
              <a:t>Aside re Terms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A237B6-8C4A-F0F3-17CA-4F9DFAE8A1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32608" y="2522728"/>
            <a:ext cx="8770112" cy="3674872"/>
          </a:xfrm>
        </p:spPr>
        <p:txBody>
          <a:bodyPr>
            <a:normAutofit fontScale="77500" lnSpcReduction="20000"/>
          </a:bodyPr>
          <a:lstStyle/>
          <a:p>
            <a:r>
              <a:rPr lang="en-CA" sz="2800" dirty="0"/>
              <a:t>ASHRAE Online Terminology uses a format for terms that does not include a comma, for example:</a:t>
            </a:r>
          </a:p>
          <a:p>
            <a:r>
              <a:rPr lang="en-CA" sz="2800" b="1" dirty="0">
                <a:solidFill>
                  <a:srgbClr val="00B050"/>
                </a:solidFill>
              </a:rPr>
              <a:t>   </a:t>
            </a:r>
          </a:p>
          <a:p>
            <a:r>
              <a:rPr lang="en-CA" sz="2800" b="1" dirty="0">
                <a:solidFill>
                  <a:srgbClr val="00B050"/>
                </a:solidFill>
              </a:rPr>
              <a:t>   cooling coil   </a:t>
            </a:r>
            <a:r>
              <a:rPr lang="en-CA" sz="2800" dirty="0"/>
              <a:t>(not </a:t>
            </a:r>
            <a:r>
              <a:rPr lang="en-CA" sz="2800" b="1" dirty="0">
                <a:solidFill>
                  <a:srgbClr val="FF0000"/>
                </a:solidFill>
              </a:rPr>
              <a:t>coil, cooling</a:t>
            </a:r>
            <a:r>
              <a:rPr lang="en-CA" sz="2800" dirty="0"/>
              <a:t>)</a:t>
            </a:r>
          </a:p>
          <a:p>
            <a:r>
              <a:rPr lang="en-CA" sz="2800" dirty="0"/>
              <a:t>   </a:t>
            </a:r>
          </a:p>
          <a:p>
            <a:r>
              <a:rPr lang="en-CA" sz="2800" b="1" dirty="0">
                <a:solidFill>
                  <a:srgbClr val="00B050"/>
                </a:solidFill>
              </a:rPr>
              <a:t>   dehumidifier energy factor   </a:t>
            </a:r>
          </a:p>
          <a:p>
            <a:r>
              <a:rPr lang="en-CA" sz="2800" dirty="0"/>
              <a:t>   (not </a:t>
            </a:r>
            <a:r>
              <a:rPr lang="en-CA" sz="2800" b="1" dirty="0">
                <a:solidFill>
                  <a:srgbClr val="FF0000"/>
                </a:solidFill>
              </a:rPr>
              <a:t>energy factor</a:t>
            </a:r>
            <a:r>
              <a:rPr lang="en-CA" sz="2800" b="1">
                <a:solidFill>
                  <a:srgbClr val="FF0000"/>
                </a:solidFill>
              </a:rPr>
              <a:t>, dehumidifier</a:t>
            </a:r>
            <a:r>
              <a:rPr lang="en-CA" sz="2800"/>
              <a:t>)</a:t>
            </a:r>
            <a:endParaRPr lang="en-CA" sz="2800" dirty="0"/>
          </a:p>
          <a:p>
            <a:endParaRPr lang="en-CA" sz="2800" dirty="0"/>
          </a:p>
          <a:p>
            <a:r>
              <a:rPr lang="en-CA" sz="2800" dirty="0"/>
              <a:t>Consider using the no-comma format when writing a definition for your ASHRAE standard</a:t>
            </a:r>
          </a:p>
        </p:txBody>
      </p:sp>
    </p:spTree>
    <p:extLst>
      <p:ext uri="{BB962C8B-B14F-4D97-AF65-F5344CB8AC3E}">
        <p14:creationId xmlns:p14="http://schemas.microsoft.com/office/powerpoint/2010/main" val="1191580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DFBB7-3692-1849-98D1-89339A2904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60106" y="945619"/>
            <a:ext cx="3537712" cy="868680"/>
          </a:xfrm>
        </p:spPr>
        <p:txBody>
          <a:bodyPr/>
          <a:lstStyle/>
          <a:p>
            <a:r>
              <a:rPr lang="en-CA" sz="4800" dirty="0"/>
              <a:t>Point #5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80643A-DC8D-7107-6865-30316D7BD1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1233" y="2788735"/>
            <a:ext cx="7398513" cy="2605301"/>
          </a:xfrm>
        </p:spPr>
        <p:txBody>
          <a:bodyPr>
            <a:normAutofit/>
          </a:bodyPr>
          <a:lstStyle/>
          <a:p>
            <a:r>
              <a:rPr lang="en-US" sz="2800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The definition should avoid using specialized terms if possible</a:t>
            </a:r>
          </a:p>
          <a:p>
            <a:endParaRPr lang="en-US" sz="2800" dirty="0">
              <a:latin typeface="Trebuchet MS" panose="020B0603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Language that is not understood frustrates readers</a:t>
            </a:r>
            <a:endParaRPr lang="en-CA" sz="28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504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C6BB1-ACB2-0B10-1B6E-46A0E4BB8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15524" y="651164"/>
            <a:ext cx="4147312" cy="938599"/>
          </a:xfrm>
        </p:spPr>
        <p:txBody>
          <a:bodyPr/>
          <a:lstStyle/>
          <a:p>
            <a:r>
              <a:rPr lang="en-CA" sz="4800" dirty="0"/>
              <a:t>Example #5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159CF8-3212-7633-5DDB-EBC0A9564C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32453" y="2350606"/>
            <a:ext cx="8890092" cy="3856230"/>
          </a:xfrm>
        </p:spPr>
        <p:txBody>
          <a:bodyPr>
            <a:noAutofit/>
          </a:bodyPr>
          <a:lstStyle/>
          <a:p>
            <a:r>
              <a:rPr lang="en-CA" sz="28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example of a jargon-filled definition is: </a:t>
            </a:r>
          </a:p>
          <a:p>
            <a:r>
              <a:rPr lang="en-CA" sz="2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adsorbent</a:t>
            </a:r>
            <a:r>
              <a:rPr lang="en-CA" sz="28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material that collects sorbates by adsorption</a:t>
            </a:r>
          </a:p>
          <a:p>
            <a:endParaRPr lang="en-CA" sz="28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28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more informative version is:</a:t>
            </a:r>
          </a:p>
          <a:p>
            <a:r>
              <a:rPr lang="en-CA" sz="2800" b="1" dirty="0">
                <a:solidFill>
                  <a:srgbClr val="00B05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adsorbent:</a:t>
            </a:r>
            <a:r>
              <a:rPr lang="en-CA" sz="2800" dirty="0">
                <a:solidFill>
                  <a:srgbClr val="00B05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 material that can capture and retain gases and vapors on its surface by physical or chemical processes</a:t>
            </a:r>
            <a:endParaRPr lang="en-CA" sz="2800" dirty="0">
              <a:solidFill>
                <a:srgbClr val="00B050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1578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CA93E-7E58-1504-FA95-005A61B89A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66506" y="677764"/>
            <a:ext cx="3057421" cy="957072"/>
          </a:xfrm>
        </p:spPr>
        <p:txBody>
          <a:bodyPr/>
          <a:lstStyle/>
          <a:p>
            <a:r>
              <a:rPr lang="en-CA" sz="4800" dirty="0"/>
              <a:t>Point #6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6DFE3C-26A6-ECF9-2606-59A7EAF0BE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8288" y="2755623"/>
            <a:ext cx="9107240" cy="242057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600"/>
              </a:spcBef>
            </a:pPr>
            <a:r>
              <a:rPr lang="en-US" sz="3600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Definitions should not be “circular”</a:t>
            </a:r>
            <a:r>
              <a:rPr lang="en-US" sz="3400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1600"/>
              </a:spcBef>
            </a:pPr>
            <a:r>
              <a:rPr lang="en-US" sz="2800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i.e. they should not simply repeat the term and give little or no additional information.</a:t>
            </a:r>
            <a:endParaRPr lang="en-CA" sz="28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3660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00874-171C-C60E-93A7-2CDDD8862E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41634" y="788601"/>
            <a:ext cx="3824039" cy="1033272"/>
          </a:xfrm>
        </p:spPr>
        <p:txBody>
          <a:bodyPr/>
          <a:lstStyle/>
          <a:p>
            <a:r>
              <a:rPr lang="en-CA" sz="4800" dirty="0"/>
              <a:t>Example #6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9CCAFB-758B-C94F-F9E1-F26CCBDACC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1560" y="2604008"/>
            <a:ext cx="8968695" cy="2725374"/>
          </a:xfrm>
        </p:spPr>
        <p:txBody>
          <a:bodyPr>
            <a:normAutofit fontScale="92500" lnSpcReduction="10000"/>
          </a:bodyPr>
          <a:lstStyle/>
          <a:p>
            <a:r>
              <a:rPr lang="en-CA" sz="2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correlation</a:t>
            </a:r>
            <a:r>
              <a:rPr lang="en-CA" sz="2800" b="1" spc="15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 </a:t>
            </a:r>
            <a:r>
              <a:rPr lang="en-CA" sz="2800" b="1" spc="-5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ratio</a:t>
            </a:r>
            <a:r>
              <a:rPr lang="en-CA" sz="2800" b="1" spc="16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 </a:t>
            </a:r>
            <a:r>
              <a:rPr lang="en-CA" sz="2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data</a:t>
            </a:r>
            <a:r>
              <a:rPr lang="en-CA" sz="2800" b="1" spc="16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 </a:t>
            </a:r>
            <a:r>
              <a:rPr lang="en-CA" sz="2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acceptance</a:t>
            </a:r>
            <a:r>
              <a:rPr lang="en-CA" sz="2800" b="1" spc="16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 </a:t>
            </a:r>
            <a:r>
              <a:rPr lang="en-CA" sz="2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criteria:</a:t>
            </a:r>
            <a:r>
              <a:rPr lang="en-CA" sz="2800" b="1" i="1" spc="15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 </a:t>
            </a:r>
            <a:r>
              <a:rPr lang="en-CA" sz="28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criteria</a:t>
            </a:r>
            <a:r>
              <a:rPr lang="en-CA" sz="2800" spc="16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 </a:t>
            </a:r>
            <a:r>
              <a:rPr lang="en-CA" sz="28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used</a:t>
            </a:r>
            <a:r>
              <a:rPr lang="en-CA" sz="2800" spc="16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 </a:t>
            </a:r>
            <a:r>
              <a:rPr lang="en-CA" sz="28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to</a:t>
            </a:r>
            <a:r>
              <a:rPr lang="en-CA" sz="2800" spc="105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 </a:t>
            </a:r>
            <a:r>
              <a:rPr lang="en-CA" sz="28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determine</a:t>
            </a:r>
            <a:r>
              <a:rPr lang="en-CA" sz="2800" spc="13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 </a:t>
            </a:r>
            <a:r>
              <a:rPr lang="en-CA" sz="28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the</a:t>
            </a:r>
            <a:r>
              <a:rPr lang="en-CA" sz="2800" spc="135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 </a:t>
            </a:r>
            <a:r>
              <a:rPr lang="en-CA" sz="28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adequacy</a:t>
            </a:r>
            <a:r>
              <a:rPr lang="en-CA" sz="2800" spc="135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 </a:t>
            </a:r>
            <a:r>
              <a:rPr lang="en-CA" sz="28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of</a:t>
            </a:r>
            <a:r>
              <a:rPr lang="en-CA" sz="2800" spc="135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 </a:t>
            </a:r>
            <a:r>
              <a:rPr lang="en-CA" sz="28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the</a:t>
            </a:r>
            <a:r>
              <a:rPr lang="en-CA" sz="2800" spc="13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 </a:t>
            </a:r>
            <a:r>
              <a:rPr lang="en-CA" sz="28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correlation</a:t>
            </a:r>
            <a:r>
              <a:rPr lang="en-CA" sz="2800" spc="135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 </a:t>
            </a:r>
            <a:r>
              <a:rPr lang="en-CA" sz="28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data</a:t>
            </a:r>
          </a:p>
          <a:p>
            <a:endParaRPr lang="en-CA" sz="2800" dirty="0">
              <a:latin typeface="Trebuchet MS" panose="020B0603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2800" dirty="0">
                <a:latin typeface="Trebuchet MS" panose="020B0603020202020204" pitchFamily="34" charset="0"/>
              </a:rPr>
              <a:t>No need for replacement or revision. This one can safely be deleted as the definition contains no new information.</a:t>
            </a:r>
          </a:p>
        </p:txBody>
      </p:sp>
    </p:spTree>
    <p:extLst>
      <p:ext uri="{BB962C8B-B14F-4D97-AF65-F5344CB8AC3E}">
        <p14:creationId xmlns:p14="http://schemas.microsoft.com/office/powerpoint/2010/main" val="1807641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F5EB6-024B-B417-5FC3-2C24379E17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9222" y="933817"/>
            <a:ext cx="5310068" cy="868680"/>
          </a:xfrm>
        </p:spPr>
        <p:txBody>
          <a:bodyPr/>
          <a:lstStyle/>
          <a:p>
            <a:r>
              <a:rPr lang="en-CA" sz="4800"/>
              <a:t>RESOURCES</a:t>
            </a:r>
            <a:endParaRPr lang="en-CA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960692-4B69-36D4-518B-21315F9179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7977" y="2392218"/>
            <a:ext cx="9188314" cy="383309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CA" sz="2800">
                <a:latin typeface="Trebuchet MS" panose="020B0603020202020204" pitchFamily="34" charset="0"/>
              </a:rPr>
              <a:t>TC 1.6: responsible for ASHRAE Terminology</a:t>
            </a:r>
          </a:p>
          <a:p>
            <a:pPr>
              <a:lnSpc>
                <a:spcPct val="150000"/>
              </a:lnSpc>
            </a:pPr>
            <a:r>
              <a:rPr lang="en-CA" sz="2800">
                <a:latin typeface="Trebuchet MS" panose="020B0603020202020204" pitchFamily="34" charset="0"/>
              </a:rPr>
              <a:t>ISO TC 142: Two editions of their Air Cleaner Terminology Standard</a:t>
            </a:r>
          </a:p>
          <a:p>
            <a:pPr>
              <a:lnSpc>
                <a:spcPct val="150000"/>
              </a:lnSpc>
            </a:pPr>
            <a:r>
              <a:rPr lang="en-CA" sz="2800">
                <a:latin typeface="Trebuchet MS" panose="020B0603020202020204" pitchFamily="34" charset="0"/>
              </a:rPr>
              <a:t>IEC: co-authors some air cleaner standards</a:t>
            </a:r>
            <a:endParaRPr lang="en-CA" sz="1600">
              <a:latin typeface="Trebuchet MS" panose="020B0603020202020204" pitchFamily="34" charset="0"/>
            </a:endParaRPr>
          </a:p>
          <a:p>
            <a:pPr>
              <a:lnSpc>
                <a:spcPct val="150000"/>
              </a:lnSpc>
            </a:pPr>
            <a:endParaRPr lang="en-CA" sz="1600">
              <a:latin typeface="Trebuchet MS" panose="020B0603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CA">
                <a:latin typeface="Trebuchet MS" panose="020B0603020202020204" pitchFamily="34" charset="0"/>
              </a:rPr>
              <a:t>ISO – International Organization for Standardization </a:t>
            </a:r>
          </a:p>
          <a:p>
            <a:pPr>
              <a:lnSpc>
                <a:spcPct val="150000"/>
              </a:lnSpc>
            </a:pPr>
            <a:r>
              <a:rPr lang="en-CA">
                <a:latin typeface="Trebuchet MS" panose="020B0603020202020204" pitchFamily="34" charset="0"/>
              </a:rPr>
              <a:t>IEC – International Electrotechnical Commission</a:t>
            </a:r>
          </a:p>
          <a:p>
            <a:pPr>
              <a:lnSpc>
                <a:spcPct val="150000"/>
              </a:lnSpc>
            </a:pPr>
            <a:endParaRPr lang="en-CA" sz="28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2523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66073-77DD-8B09-B948-40D6C38123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7815" y="493037"/>
            <a:ext cx="3611603" cy="1033272"/>
          </a:xfrm>
        </p:spPr>
        <p:txBody>
          <a:bodyPr/>
          <a:lstStyle/>
          <a:p>
            <a:r>
              <a:rPr lang="en-CA" sz="4800" dirty="0"/>
              <a:t>SUMMARY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AFC8FE-321D-6D52-DFCD-771D01FAD4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2301" y="2081231"/>
            <a:ext cx="9091539" cy="4126530"/>
          </a:xfrm>
        </p:spPr>
        <p:txBody>
          <a:bodyPr>
            <a:normAutofit/>
          </a:bodyPr>
          <a:lstStyle/>
          <a:p>
            <a:r>
              <a:rPr lang="en-CA" sz="3200" dirty="0">
                <a:latin typeface="Trebuchet MS" panose="020B0603020202020204" pitchFamily="34" charset="0"/>
              </a:rPr>
              <a:t>Six tips for writing better definitions: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800" dirty="0">
                <a:latin typeface="Trebuchet MS" panose="020B0603020202020204" pitchFamily="34" charset="0"/>
              </a:rPr>
              <a:t>Same grammar for term and definition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800" dirty="0">
                <a:latin typeface="Trebuchet MS" panose="020B0603020202020204" pitchFamily="34" charset="0"/>
              </a:rPr>
              <a:t>Keep definition short and simple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800" dirty="0">
                <a:latin typeface="Trebuchet MS" panose="020B0603020202020204" pitchFamily="34" charset="0"/>
              </a:rPr>
              <a:t>No measurements, calculations, units or internal document references in definition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800" dirty="0">
                <a:latin typeface="Trebuchet MS" panose="020B0603020202020204" pitchFamily="34" charset="0"/>
              </a:rPr>
              <a:t>Choose a unique term if possible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800" dirty="0">
                <a:latin typeface="Trebuchet MS" panose="020B0603020202020204" pitchFamily="34" charset="0"/>
              </a:rPr>
              <a:t>Avoid specialized terms in definition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800" dirty="0">
                <a:latin typeface="Trebuchet MS" panose="020B0603020202020204" pitchFamily="34" charset="0"/>
              </a:rPr>
              <a:t>Avoid “circular” definitions</a:t>
            </a:r>
          </a:p>
        </p:txBody>
      </p:sp>
    </p:spTree>
    <p:extLst>
      <p:ext uri="{BB962C8B-B14F-4D97-AF65-F5344CB8AC3E}">
        <p14:creationId xmlns:p14="http://schemas.microsoft.com/office/powerpoint/2010/main" val="2177318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4357" y="1123597"/>
            <a:ext cx="5326944" cy="971903"/>
          </a:xfrm>
        </p:spPr>
        <p:txBody>
          <a:bodyPr/>
          <a:lstStyle/>
          <a:p>
            <a:r>
              <a:rPr lang="en-US" sz="4800" dirty="0"/>
              <a:t>Why bother?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37F64-4C96-4AA8-BB21-E8053A318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3127" y="2924176"/>
            <a:ext cx="9014998" cy="30959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chemeClr val="accent4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Definitions are an important part of ASHRAE standards: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Trebuchet MS" panose="020B0603020202020204" pitchFamily="34" charset="0"/>
              </a:rPr>
              <a:t>They educate people unfamiliar with the subject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Trebuchet MS" panose="020B0603020202020204" pitchFamily="34" charset="0"/>
              </a:rPr>
              <a:t>They help to avoid misunderstandings</a:t>
            </a:r>
            <a:endParaRPr lang="en-US" sz="34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934594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5E280-7C68-35F9-2D3C-1124323BC9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42506" y="1121109"/>
            <a:ext cx="6751967" cy="1446599"/>
          </a:xfrm>
        </p:spPr>
        <p:txBody>
          <a:bodyPr/>
          <a:lstStyle/>
          <a:p>
            <a:r>
              <a:rPr lang="en-CA" sz="4800" dirty="0"/>
              <a:t>Guiding Concept for Creating Definitions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7CCE94-9EAC-9F70-39A8-A89168EE3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95961" y="3800858"/>
            <a:ext cx="7241494" cy="2082706"/>
          </a:xfrm>
        </p:spPr>
        <p:txBody>
          <a:bodyPr>
            <a:noAutofit/>
          </a:bodyPr>
          <a:lstStyle/>
          <a:p>
            <a:r>
              <a:rPr lang="en-CA" sz="3200" dirty="0">
                <a:latin typeface="Trebuchet MS" panose="020B0603020202020204" pitchFamily="34" charset="0"/>
              </a:rPr>
              <a:t>A definition should always be interchangeable with its term</a:t>
            </a:r>
          </a:p>
          <a:p>
            <a:endParaRPr lang="en-CA" sz="3200" dirty="0">
              <a:latin typeface="Trebuchet MS" panose="020B0603020202020204" pitchFamily="34" charset="0"/>
            </a:endParaRPr>
          </a:p>
          <a:p>
            <a:r>
              <a:rPr lang="en-CA" sz="3200" dirty="0">
                <a:latin typeface="Trebuchet MS" panose="020B0603020202020204" pitchFamily="34" charset="0"/>
              </a:rPr>
              <a:t>This has consequences …………</a:t>
            </a:r>
          </a:p>
        </p:txBody>
      </p:sp>
    </p:spTree>
    <p:extLst>
      <p:ext uri="{BB962C8B-B14F-4D97-AF65-F5344CB8AC3E}">
        <p14:creationId xmlns:p14="http://schemas.microsoft.com/office/powerpoint/2010/main" val="1320525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492E7-C2FF-CF93-1648-6425C5084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96325" y="1037982"/>
            <a:ext cx="6908985" cy="1033272"/>
          </a:xfrm>
        </p:spPr>
        <p:txBody>
          <a:bodyPr/>
          <a:lstStyle/>
          <a:p>
            <a:r>
              <a:rPr lang="en-CA" sz="4800" dirty="0"/>
              <a:t>Consequence #1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BDE419-C642-AF35-FA73-F8635BD753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0504" y="2817644"/>
            <a:ext cx="9541351" cy="3002374"/>
          </a:xfrm>
        </p:spPr>
        <p:txBody>
          <a:bodyPr>
            <a:normAutofit fontScale="92500" lnSpcReduction="10000"/>
          </a:bodyPr>
          <a:lstStyle/>
          <a:p>
            <a:r>
              <a:rPr lang="en-CA" sz="3900" dirty="0">
                <a:latin typeface="Trebuchet MS" panose="020B0603020202020204" pitchFamily="34" charset="0"/>
              </a:rPr>
              <a:t>Grammar must be the same for both: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2800" dirty="0">
                <a:latin typeface="Trebuchet MS" panose="020B0603020202020204" pitchFamily="34" charset="0"/>
              </a:rPr>
              <a:t>For a term which is a noun, the definition should also have the form of a noun. Same thing for verb etc.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2800" dirty="0">
                <a:latin typeface="Trebuchet MS" panose="020B0603020202020204" pitchFamily="34" charset="0"/>
              </a:rPr>
              <a:t>If the term does not start with “An” or “The”, the same holds for the definition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2800" dirty="0">
                <a:latin typeface="Trebuchet MS" panose="020B0603020202020204" pitchFamily="34" charset="0"/>
              </a:rPr>
              <a:t>No period at the end of the definition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CA" sz="24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364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4ADAD-1007-E32C-326A-10261900A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7598" y="540328"/>
            <a:ext cx="4572185" cy="868680"/>
          </a:xfrm>
        </p:spPr>
        <p:txBody>
          <a:bodyPr/>
          <a:lstStyle/>
          <a:p>
            <a:r>
              <a:rPr lang="en-CA" sz="4800" dirty="0"/>
              <a:t>Example #1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9717AC-EAAA-BE39-709A-09575A5D47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16905" y="2049826"/>
            <a:ext cx="8765495" cy="4480284"/>
          </a:xfrm>
        </p:spPr>
        <p:txBody>
          <a:bodyPr>
            <a:noAutofit/>
          </a:bodyPr>
          <a:lstStyle/>
          <a:p>
            <a:r>
              <a:rPr lang="en-CA" sz="2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maintain</a:t>
            </a:r>
            <a:r>
              <a:rPr lang="en-CA" sz="2800" b="1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:</a:t>
            </a:r>
            <a:r>
              <a:rPr lang="en-CA" sz="2800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 </a:t>
            </a:r>
            <a:r>
              <a:rPr lang="en-CA" sz="28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the</a:t>
            </a:r>
            <a:r>
              <a:rPr lang="en-CA" sz="2800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 process of keeping equipment and components operating or functioning in accordance with manufacturers’ recommendations and industry standards over their service lives</a:t>
            </a:r>
            <a:r>
              <a:rPr lang="en-CA" sz="28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.</a:t>
            </a:r>
          </a:p>
          <a:p>
            <a:endParaRPr lang="en-CA" sz="2800" dirty="0">
              <a:solidFill>
                <a:srgbClr val="FF0000"/>
              </a:solidFill>
              <a:latin typeface="Trebuchet MS" panose="020B0603020202020204" pitchFamily="34" charset="0"/>
            </a:endParaRPr>
          </a:p>
          <a:p>
            <a:r>
              <a:rPr lang="en-CA" sz="2800" dirty="0">
                <a:latin typeface="Trebuchet MS" panose="020B0603020202020204" pitchFamily="34" charset="0"/>
              </a:rPr>
              <a:t>To improve: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800" dirty="0">
                <a:latin typeface="Trebuchet MS" panose="020B0603020202020204" pitchFamily="34" charset="0"/>
              </a:rPr>
              <a:t>change </a:t>
            </a:r>
            <a:r>
              <a:rPr lang="en-CA" sz="2800" dirty="0">
                <a:solidFill>
                  <a:srgbClr val="FF0000"/>
                </a:solidFill>
                <a:latin typeface="Trebuchet MS" panose="020B0603020202020204" pitchFamily="34" charset="0"/>
              </a:rPr>
              <a:t>maintain</a:t>
            </a:r>
            <a:r>
              <a:rPr lang="en-CA" sz="2800" dirty="0">
                <a:latin typeface="Trebuchet MS" panose="020B0603020202020204" pitchFamily="34" charset="0"/>
              </a:rPr>
              <a:t> to </a:t>
            </a:r>
            <a:r>
              <a:rPr lang="en-CA" sz="2800" dirty="0">
                <a:solidFill>
                  <a:srgbClr val="00B050"/>
                </a:solidFill>
                <a:latin typeface="Trebuchet MS" panose="020B0603020202020204" pitchFamily="34" charset="0"/>
              </a:rPr>
              <a:t>maintenance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800" dirty="0">
                <a:latin typeface="Trebuchet MS" panose="020B0603020202020204" pitchFamily="34" charset="0"/>
              </a:rPr>
              <a:t>Remove initial “the” and end period </a:t>
            </a:r>
            <a:endParaRPr lang="en-CA" sz="2800" dirty="0"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668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068F9-03EB-3F41-8EF6-339328D43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4D830-A99E-2276-9B0E-330E5192A7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4473" y="600075"/>
            <a:ext cx="8926552" cy="1314450"/>
          </a:xfrm>
        </p:spPr>
        <p:txBody>
          <a:bodyPr/>
          <a:lstStyle/>
          <a:p>
            <a:pPr algn="ctr"/>
            <a:r>
              <a:rPr lang="en-CA" sz="4800" dirty="0"/>
              <a:t>Example #1</a:t>
            </a:r>
            <a:br>
              <a:rPr lang="en-CA" sz="4800" dirty="0"/>
            </a:br>
            <a:r>
              <a:rPr lang="en-CA" sz="3600" b="1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Replacing a term with its definition</a:t>
            </a:r>
            <a:endParaRPr lang="en-CA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E807F3-9ADB-02FC-CFEF-9DCDF9D95C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16905" y="2049826"/>
            <a:ext cx="8765495" cy="448028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CA" sz="2800" dirty="0">
              <a:latin typeface="Trebuchet MS" panose="020B0603020202020204" pitchFamily="34" charset="0"/>
              <a:ea typeface="Calibri" panose="020F0502020204030204" pitchFamily="34" charset="0"/>
            </a:endParaRPr>
          </a:p>
          <a:p>
            <a:r>
              <a:rPr lang="en-CA" sz="2800" dirty="0">
                <a:latin typeface="Trebuchet MS" panose="020B0603020202020204" pitchFamily="34" charset="0"/>
                <a:ea typeface="Calibri" panose="020F0502020204030204" pitchFamily="34" charset="0"/>
              </a:rPr>
              <a:t>A </a:t>
            </a:r>
            <a:r>
              <a:rPr lang="en-CA" sz="28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maintenance</a:t>
            </a:r>
            <a:r>
              <a:rPr lang="en-CA" sz="2800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 schedule must be included</a:t>
            </a:r>
          </a:p>
          <a:p>
            <a:endParaRPr lang="en-CA" sz="2800" dirty="0">
              <a:latin typeface="Trebuchet MS" panose="020B0603020202020204" pitchFamily="34" charset="0"/>
              <a:ea typeface="Calibri" panose="020F0502020204030204" pitchFamily="34" charset="0"/>
            </a:endParaRPr>
          </a:p>
          <a:p>
            <a:r>
              <a:rPr lang="en-CA" sz="2800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A </a:t>
            </a:r>
            <a:r>
              <a:rPr lang="en-CA" sz="28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process of keeping equipment and components operating or functioning in accordance with manufacturers’ recommendations and industry standards over their service lives </a:t>
            </a:r>
            <a:r>
              <a:rPr lang="en-CA" sz="2800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schedule must be included</a:t>
            </a:r>
            <a:endParaRPr lang="en-CA" sz="2800" dirty="0">
              <a:solidFill>
                <a:srgbClr val="FF0000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</a:endParaRPr>
          </a:p>
          <a:p>
            <a:endParaRPr lang="en-CA" sz="2800" dirty="0"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580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80F4D-43CA-1E31-865E-07F58EFEF3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3197" y="1431637"/>
            <a:ext cx="6825857" cy="868680"/>
          </a:xfrm>
        </p:spPr>
        <p:txBody>
          <a:bodyPr/>
          <a:lstStyle/>
          <a:p>
            <a:r>
              <a:rPr lang="en-CA" sz="4800" dirty="0"/>
              <a:t>Consequence #2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7397A3-A1C7-B749-2538-62FCB52256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26143" y="3074600"/>
            <a:ext cx="8820912" cy="2351763"/>
          </a:xfrm>
        </p:spPr>
        <p:txBody>
          <a:bodyPr>
            <a:normAutofit fontScale="47500" lnSpcReduction="20000"/>
          </a:bodyPr>
          <a:lstStyle/>
          <a:p>
            <a:r>
              <a:rPr lang="en-US" sz="6500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The definition needs to be as simple as possible while telling you what you need to know</a:t>
            </a:r>
          </a:p>
          <a:p>
            <a:endParaRPr lang="en-US" sz="2400" dirty="0">
              <a:latin typeface="Trebuchet MS" panose="020B060302020202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4400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IEC requires absence of a period in its definitions</a:t>
            </a:r>
          </a:p>
          <a:p>
            <a:endParaRPr lang="en-US" sz="2400" dirty="0">
              <a:latin typeface="Trebuchet MS" panose="020B0603020202020204" pitchFamily="34" charset="0"/>
            </a:endParaRPr>
          </a:p>
          <a:p>
            <a:r>
              <a:rPr lang="en-US" dirty="0">
                <a:latin typeface="Times New Roman" panose="02020603050405020304" pitchFamily="18" charset="0"/>
              </a:rPr>
              <a:t>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89181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C648E-9757-4280-65C3-34F5CD17C4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49887" y="520747"/>
            <a:ext cx="4812330" cy="1033272"/>
          </a:xfrm>
        </p:spPr>
        <p:txBody>
          <a:bodyPr/>
          <a:lstStyle/>
          <a:p>
            <a:r>
              <a:rPr lang="en-CA" sz="4800" dirty="0"/>
              <a:t>Example #2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E12C54-1ACD-85CA-6542-71347DC807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33778" y="2179135"/>
            <a:ext cx="8728549" cy="4092356"/>
          </a:xfrm>
        </p:spPr>
        <p:txBody>
          <a:bodyPr>
            <a:normAutofit/>
          </a:bodyPr>
          <a:lstStyle/>
          <a:p>
            <a:r>
              <a:rPr lang="en-US" sz="3000" b="1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batch process: </a:t>
            </a:r>
            <a:r>
              <a:rPr lang="en-US" sz="2800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cycle that delivers cooling and/or heating in a non-steady or noncontinuous manner. </a:t>
            </a:r>
            <a:r>
              <a:rPr lang="en-US" sz="28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For this process, the nominal capacity is the integral of instantaneous capacity over a complete cycle (sorption) divided by the cycle time. </a:t>
            </a:r>
            <a:endParaRPr lang="en-CA" sz="2800" dirty="0">
              <a:solidFill>
                <a:srgbClr val="FF0000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</a:endParaRPr>
          </a:p>
          <a:p>
            <a:endParaRPr lang="en-CA" sz="2800" dirty="0">
              <a:latin typeface="Trebuchet MS" panose="020B0603020202020204" pitchFamily="34" charset="0"/>
            </a:endParaRPr>
          </a:p>
          <a:p>
            <a:r>
              <a:rPr lang="en-CA" sz="2800" dirty="0">
                <a:latin typeface="Trebuchet MS" panose="020B0603020202020204" pitchFamily="34" charset="0"/>
              </a:rPr>
              <a:t>The red text gives info on a property of the process and should be moved to a Note</a:t>
            </a:r>
          </a:p>
          <a:p>
            <a:endParaRPr lang="en-CA" sz="28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312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2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47C3D3"/>
      </a:accent2>
      <a:accent3>
        <a:srgbClr val="8F2D63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ustom 3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66687569_Modern blue presentation_AAS_v5" id="{C7B59113-CD15-4341-96CA-86E715D5BE98}" vid="{5A8FDAEB-3DF3-4B3C-A708-49813F8D6F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757914-1161-4661-9696-421FD6935CDD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5B26E0C9-B2AA-42E6-97B6-E1B7D9EAF1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103400-4A22-4E35-B588-4C4D426389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Modern blue presentation</Template>
  <TotalTime>357</TotalTime>
  <Words>813</Words>
  <Application>Microsoft Office PowerPoint</Application>
  <PresentationFormat>Widescreen</PresentationFormat>
  <Paragraphs>95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Trade Gothic LT Pro</vt:lpstr>
      <vt:lpstr>Trebuchet MS</vt:lpstr>
      <vt:lpstr>Office Theme</vt:lpstr>
      <vt:lpstr>Tips for Writing Technical Definitions</vt:lpstr>
      <vt:lpstr>RESOURCES</vt:lpstr>
      <vt:lpstr>Why bother?</vt:lpstr>
      <vt:lpstr>Guiding Concept for Creating Definitions</vt:lpstr>
      <vt:lpstr>Consequence #1</vt:lpstr>
      <vt:lpstr>Example #1</vt:lpstr>
      <vt:lpstr>Example #1 Replacing a term with its definition</vt:lpstr>
      <vt:lpstr>Consequence #2</vt:lpstr>
      <vt:lpstr>Example #2</vt:lpstr>
      <vt:lpstr>Consequence #3</vt:lpstr>
      <vt:lpstr>Example #3</vt:lpstr>
      <vt:lpstr>There are other important points to consider ……</vt:lpstr>
      <vt:lpstr>Point #4</vt:lpstr>
      <vt:lpstr>Example #4</vt:lpstr>
      <vt:lpstr>Aside re Terms</vt:lpstr>
      <vt:lpstr>Point #5</vt:lpstr>
      <vt:lpstr>Example #5</vt:lpstr>
      <vt:lpstr>Point #6</vt:lpstr>
      <vt:lpstr>Example #6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Gemma Kerr</dc:creator>
  <cp:lastModifiedBy>Shanley, Ryan</cp:lastModifiedBy>
  <cp:revision>46</cp:revision>
  <dcterms:created xsi:type="dcterms:W3CDTF">2024-11-06T23:44:42Z</dcterms:created>
  <dcterms:modified xsi:type="dcterms:W3CDTF">2025-02-25T16:16:11Z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